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0" r:id="rId15"/>
    <p:sldId id="261" r:id="rId16"/>
  </p:sldIdLst>
  <p:sldSz cx="18288000" cy="10287000"/>
  <p:notesSz cx="6858000" cy="9144000"/>
  <p:embeddedFontLst>
    <p:embeddedFont>
      <p:font typeface="Lexend Deca" pitchFamily="2" charset="77"/>
      <p:regular r:id="rId18"/>
    </p:embeddedFont>
    <p:embeddedFont>
      <p:font typeface="Now" pitchFamily="2" charset="77"/>
      <p:regular r:id="rId19"/>
    </p:embeddedFont>
    <p:embeddedFont>
      <p:font typeface="Now Bold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0" autoAdjust="0"/>
    <p:restoredTop sz="94629" autoAdjust="0"/>
  </p:normalViewPr>
  <p:slideViewPr>
    <p:cSldViewPr>
      <p:cViewPr varScale="1">
        <p:scale>
          <a:sx n="81" d="100"/>
          <a:sy n="81" d="100"/>
        </p:scale>
        <p:origin x="22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522BE-E068-074C-8359-C1E8FCF96E88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AB8FE-9CDE-5846-B31E-3E4B50C8F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B8FE-9CDE-5846-B31E-3E4B50C8F3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0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86234-1A85-D33A-68FE-34EB7A6B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004A3-726B-7650-37C7-52080AB10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979C9-98E7-7C15-38AB-B0FC1872A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208ED-E2C6-B488-F111-65B8719182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B8FE-9CDE-5846-B31E-3E4B50C8F3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9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A3D29-75F4-CD7B-6F7A-01CDA32B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D76FD8-7921-5CB3-79AA-525A86AE0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A0019-9F52-1E72-C50D-04F0856AF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6735A-DDBF-2A41-BAC7-2F830FC98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B8FE-9CDE-5846-B31E-3E4B50C8F3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99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FBF9-2717-3C22-313F-BD8D7AFCD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39806-06B7-242E-AAEB-4F35446EC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E7CC4-E7A1-69B4-D734-81F59E5F8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62529-D1BB-D51C-92DB-AA7302980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B8FE-9CDE-5846-B31E-3E4B50C8F3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4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76C0D-1A51-8AD3-E6F0-5BB4736A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3B922-0FC2-5FC3-9C31-8E6E35A1B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87BA7-02DE-A826-567E-B78D7F17E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586D3-C4C3-CB09-F752-44EA3EC2D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B8FE-9CDE-5846-B31E-3E4B50C8F3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2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2D69B-B8FA-BCDB-9355-AA66EF344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4249A-6BAC-2E09-A1CB-93E8F6807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38EE7-86D4-4E70-4E72-90BE622E4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3F342-7462-80A5-D28D-C7B2A7A9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B8FE-9CDE-5846-B31E-3E4B50C8F3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80E92-D444-1C79-F9DD-34D09D5AE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E86F9-D7C9-BAA4-4954-4DC1BEFE8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F4D03E-69BE-6D79-D007-B31CFD35D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B7BF3-7496-322D-6A16-5C5967D80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B8FE-9CDE-5846-B31E-3E4B50C8F3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74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D38A6-72B0-6C8C-087F-E51A1D5C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AE4AE-59FE-4A65-2A38-993933CA8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1950D8-4B73-9525-D69D-96D45AFA4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B9484-517C-5A5D-65D2-B74E9D77E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AB8FE-9CDE-5846-B31E-3E4B50C8F3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4275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361329" y="513800"/>
            <a:ext cx="5897971" cy="5897971"/>
          </a:xfrm>
          <a:custGeom>
            <a:avLst/>
            <a:gdLst/>
            <a:ahLst/>
            <a:cxnLst/>
            <a:rect l="l" t="t" r="r" b="b"/>
            <a:pathLst>
              <a:path w="5897971" h="5897971">
                <a:moveTo>
                  <a:pt x="0" y="0"/>
                </a:moveTo>
                <a:lnTo>
                  <a:pt x="5897971" y="0"/>
                </a:lnTo>
                <a:lnTo>
                  <a:pt x="5897971" y="5897970"/>
                </a:lnTo>
                <a:lnTo>
                  <a:pt x="0" y="5897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428429" y="4419417"/>
            <a:ext cx="3449956" cy="4902084"/>
            <a:chOff x="0" y="0"/>
            <a:chExt cx="9342810" cy="13275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42810" cy="13275311"/>
            </a:xfrm>
            <a:custGeom>
              <a:avLst/>
              <a:gdLst/>
              <a:ahLst/>
              <a:cxnLst/>
              <a:rect l="l" t="t" r="r" b="b"/>
              <a:pathLst>
                <a:path w="9342810" h="13275311">
                  <a:moveTo>
                    <a:pt x="5615768" y="0"/>
                  </a:moveTo>
                  <a:lnTo>
                    <a:pt x="9342810" y="0"/>
                  </a:lnTo>
                  <a:lnTo>
                    <a:pt x="934281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514011" y="0"/>
                    <a:pt x="5615768" y="0"/>
                  </a:cubicBezTo>
                  <a:close/>
                </a:path>
              </a:pathLst>
            </a:custGeom>
            <a:blipFill>
              <a:blip r:embed="rId6"/>
              <a:stretch>
                <a:fillRect l="-56635" r="-5663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3111445" y="5598185"/>
            <a:ext cx="4083924" cy="4175016"/>
          </a:xfrm>
          <a:custGeom>
            <a:avLst/>
            <a:gdLst/>
            <a:ahLst/>
            <a:cxnLst/>
            <a:rect l="l" t="t" r="r" b="b"/>
            <a:pathLst>
              <a:path w="4083924" h="4175016">
                <a:moveTo>
                  <a:pt x="0" y="0"/>
                </a:moveTo>
                <a:lnTo>
                  <a:pt x="4083925" y="0"/>
                </a:lnTo>
                <a:lnTo>
                  <a:pt x="4083925" y="4175015"/>
                </a:lnTo>
                <a:lnTo>
                  <a:pt x="0" y="4175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724900"/>
            <a:ext cx="673385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Presented by: Vanessa </a:t>
            </a:r>
            <a:r>
              <a:rPr lang="en-US" sz="3000" dirty="0" err="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Concillado</a:t>
            </a:r>
            <a:endParaRPr lang="en-US" sz="3000" dirty="0">
              <a:solidFill>
                <a:srgbClr val="FFFFFF"/>
              </a:solidFill>
              <a:latin typeface="Now"/>
              <a:ea typeface="Now"/>
              <a:cs typeface="Now"/>
              <a:sym typeface="Now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971550"/>
            <a:ext cx="9621526" cy="4239198"/>
            <a:chOff x="0" y="-76200"/>
            <a:chExt cx="12828702" cy="565226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882745"/>
              <a:ext cx="12828702" cy="3693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019"/>
                </a:lnSpc>
              </a:pPr>
              <a:r>
                <a:rPr lang="en-US" sz="8800" spc="-218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Analytics:</a:t>
              </a:r>
            </a:p>
            <a:p>
              <a:pPr marL="0" lvl="0" indent="0" algn="l"/>
              <a:r>
                <a:rPr lang="en-US" sz="4000" spc="-218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Predictive Models for defaulters and </a:t>
              </a:r>
            </a:p>
            <a:p>
              <a:pPr marL="0" lvl="0" indent="0" algn="l"/>
              <a:r>
                <a:rPr lang="en-US" sz="4000" spc="-218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Non-defaulters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978467" cy="1397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Unlocking Insights with Data Analytics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9ADB5-9FEA-8B16-0D61-38D8C7CDC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B252BC-4FBD-ADF5-BCD5-B45FCACF5035}"/>
              </a:ext>
            </a:extLst>
          </p:cNvPr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F83369B-31D8-770A-A3D9-4FED920A6AE8}"/>
                </a:ext>
              </a:extLst>
            </p:cNvPr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6204F1F-918E-DF75-ABC6-8876E675BED8}"/>
                </a:ext>
              </a:extLst>
            </p:cNvPr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13CA430-E9D7-B37C-F64E-D17104331713}"/>
              </a:ext>
            </a:extLst>
          </p:cNvPr>
          <p:cNvGrpSpPr/>
          <p:nvPr/>
        </p:nvGrpSpPr>
        <p:grpSpPr>
          <a:xfrm>
            <a:off x="-1600200" y="817179"/>
            <a:ext cx="4229100" cy="2332399"/>
            <a:chOff x="0" y="0"/>
            <a:chExt cx="21640800" cy="10972800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06E669D6-5E83-E813-6798-A110980FEF6E}"/>
                </a:ext>
              </a:extLst>
            </p:cNvPr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B05B3C9B-91F7-B13B-7E6E-436B72883A60}"/>
                </a:ext>
              </a:extLst>
            </p:cNvPr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58F444B-68E8-142A-3A2A-F397B094C508}"/>
                </a:ext>
              </a:extLst>
            </p:cNvPr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8B51D1F-6DFD-C26C-F61A-601812C242E9}"/>
              </a:ext>
            </a:extLst>
          </p:cNvPr>
          <p:cNvGrpSpPr/>
          <p:nvPr/>
        </p:nvGrpSpPr>
        <p:grpSpPr>
          <a:xfrm>
            <a:off x="609600" y="800100"/>
            <a:ext cx="5057618" cy="1108333"/>
            <a:chOff x="0" y="-47625"/>
            <a:chExt cx="6743491" cy="1477777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542779D-96C0-85C4-53A6-2ED8EE38116C}"/>
                </a:ext>
              </a:extLst>
            </p:cNvPr>
            <p:cNvSpPr txBox="1"/>
            <p:nvPr/>
          </p:nvSpPr>
          <p:spPr>
            <a:xfrm>
              <a:off x="0" y="-47625"/>
              <a:ext cx="6707268" cy="623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4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64C0549-FAA8-5A78-779C-9138C2009590}"/>
                </a:ext>
              </a:extLst>
            </p:cNvPr>
            <p:cNvSpPr txBox="1"/>
            <p:nvPr/>
          </p:nvSpPr>
          <p:spPr>
            <a:xfrm>
              <a:off x="36223" y="823832"/>
              <a:ext cx="6707268" cy="60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Analysis using Models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E096BC-55E8-0278-5101-D48785064035}"/>
              </a:ext>
            </a:extLst>
          </p:cNvPr>
          <p:cNvSpPr txBox="1"/>
          <p:nvPr/>
        </p:nvSpPr>
        <p:spPr>
          <a:xfrm>
            <a:off x="548508" y="2136587"/>
            <a:ext cx="6323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Split the data and Training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6EE51-D856-DD08-2CB4-1D5A18B45493}"/>
              </a:ext>
            </a:extLst>
          </p:cNvPr>
          <p:cNvSpPr txBox="1"/>
          <p:nvPr/>
        </p:nvSpPr>
        <p:spPr>
          <a:xfrm>
            <a:off x="585294" y="4681354"/>
            <a:ext cx="388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Random Forest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CD5B1-4509-A72C-0E80-08F35F9E0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997" y="5532048"/>
            <a:ext cx="10502469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3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07876-C379-D1E1-8BC6-7B7BD710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98A8AB-5414-C4D9-6E19-38EC428097B8}"/>
              </a:ext>
            </a:extLst>
          </p:cNvPr>
          <p:cNvGrpSpPr/>
          <p:nvPr/>
        </p:nvGrpSpPr>
        <p:grpSpPr>
          <a:xfrm>
            <a:off x="-1161738" y="701352"/>
            <a:ext cx="20611475" cy="10287000"/>
            <a:chOff x="0" y="0"/>
            <a:chExt cx="27481967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0BAD8C-AE44-AE3F-407C-C3E89815B74C}"/>
                </a:ext>
              </a:extLst>
            </p:cNvPr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FB38C0-7E4F-D3F7-DB85-335253B7CB74}"/>
                </a:ext>
              </a:extLst>
            </p:cNvPr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6FAB50A-AFAE-4BCD-C58C-EC28D27F6EAA}"/>
              </a:ext>
            </a:extLst>
          </p:cNvPr>
          <p:cNvGrpSpPr/>
          <p:nvPr/>
        </p:nvGrpSpPr>
        <p:grpSpPr>
          <a:xfrm>
            <a:off x="-1600200" y="817179"/>
            <a:ext cx="4229100" cy="2332399"/>
            <a:chOff x="0" y="0"/>
            <a:chExt cx="21640800" cy="10972800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CEE66B65-3AF1-8AC6-75D2-754D0B714935}"/>
                </a:ext>
              </a:extLst>
            </p:cNvPr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F649CAB3-0076-3FE8-C4BD-877D44F6BF5B}"/>
                </a:ext>
              </a:extLst>
            </p:cNvPr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0B6B5C-5BE1-230B-01FD-1E53412D26FE}"/>
                </a:ext>
              </a:extLst>
            </p:cNvPr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12778C6-E774-E3C5-E4B5-0EFDA67A4696}"/>
              </a:ext>
            </a:extLst>
          </p:cNvPr>
          <p:cNvGrpSpPr/>
          <p:nvPr/>
        </p:nvGrpSpPr>
        <p:grpSpPr>
          <a:xfrm>
            <a:off x="609600" y="800100"/>
            <a:ext cx="5057618" cy="1108333"/>
            <a:chOff x="0" y="-47625"/>
            <a:chExt cx="6743491" cy="1477777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D090A14-2317-982C-E278-F5F785EDC96B}"/>
                </a:ext>
              </a:extLst>
            </p:cNvPr>
            <p:cNvSpPr txBox="1"/>
            <p:nvPr/>
          </p:nvSpPr>
          <p:spPr>
            <a:xfrm>
              <a:off x="0" y="-47625"/>
              <a:ext cx="6707268" cy="623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4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060F443-1583-D2B4-BE54-D206B6B409FC}"/>
                </a:ext>
              </a:extLst>
            </p:cNvPr>
            <p:cNvSpPr txBox="1"/>
            <p:nvPr/>
          </p:nvSpPr>
          <p:spPr>
            <a:xfrm>
              <a:off x="36223" y="823832"/>
              <a:ext cx="6707268" cy="60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Analysis using Models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3C9B06-F4C6-BB12-E17B-D6148B4CF697}"/>
              </a:ext>
            </a:extLst>
          </p:cNvPr>
          <p:cNvSpPr txBox="1"/>
          <p:nvPr/>
        </p:nvSpPr>
        <p:spPr>
          <a:xfrm>
            <a:off x="636767" y="2119876"/>
            <a:ext cx="2043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All 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5672CF-6759-694F-9B49-B3B80DC29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043" y="3116981"/>
            <a:ext cx="7918754" cy="2654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681ADF-4C32-6691-F9DF-58A4B4ADBA97}"/>
              </a:ext>
            </a:extLst>
          </p:cNvPr>
          <p:cNvSpPr txBox="1"/>
          <p:nvPr/>
        </p:nvSpPr>
        <p:spPr>
          <a:xfrm>
            <a:off x="9144000" y="0"/>
            <a:ext cx="8714044" cy="10433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🔍 </a:t>
            </a:r>
            <a:r>
              <a:rPr lang="en-PH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system-ui"/>
              </a:rPr>
              <a:t>Detailed Interpretation</a:t>
            </a:r>
          </a:p>
          <a:p>
            <a:pPr algn="l"/>
            <a:endParaRPr lang="en-PH" sz="2400" b="1" i="0" dirty="0">
              <a:solidFill>
                <a:schemeClr val="accent6">
                  <a:lumMod val="75000"/>
                </a:schemeClr>
              </a:solidFill>
              <a:effectLst/>
              <a:latin typeface="system-ui"/>
            </a:endParaRPr>
          </a:p>
          <a:p>
            <a:pPr algn="l"/>
            <a:r>
              <a:rPr lang="en-PH" sz="2400" b="1" dirty="0">
                <a:solidFill>
                  <a:schemeClr val="accent6">
                    <a:lumMod val="75000"/>
                  </a:schemeClr>
                </a:solidFill>
                <a:effectLst/>
              </a:rPr>
              <a:t>Logistic Regression / SVM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Accuracy: 0.796 – High, but both have F1 Score = 0.0, indicating very poor performance on minority class (e.g., defaulters). Likely predicts majority class only, leading to zero recall for the minority class.</a:t>
            </a:r>
          </a:p>
          <a:p>
            <a:pPr algn="l"/>
            <a:endParaRPr lang="en-PH" sz="2400" b="0" i="0" dirty="0">
              <a:solidFill>
                <a:srgbClr val="FFFFFF"/>
              </a:solidFill>
              <a:effectLst/>
              <a:latin typeface="system-ui"/>
            </a:endParaRPr>
          </a:p>
          <a:p>
            <a:pPr algn="l"/>
            <a:r>
              <a:rPr lang="en-PH" sz="2400" b="1" dirty="0">
                <a:solidFill>
                  <a:schemeClr val="accent6">
                    <a:lumMod val="75000"/>
                  </a:schemeClr>
                </a:solidFill>
                <a:effectLst/>
              </a:rPr>
              <a:t>Random Forest / </a:t>
            </a:r>
            <a:r>
              <a:rPr lang="en-PH" sz="2400" b="1" dirty="0" err="1">
                <a:solidFill>
                  <a:schemeClr val="accent6">
                    <a:lumMod val="75000"/>
                  </a:schemeClr>
                </a:solidFill>
                <a:effectLst/>
              </a:rPr>
              <a:t>XGBoost</a:t>
            </a:r>
            <a:r>
              <a:rPr lang="en-PH" sz="2400" b="1" dirty="0">
                <a:solidFill>
                  <a:schemeClr val="accent6">
                    <a:lumMod val="75000"/>
                  </a:schemeClr>
                </a:solidFill>
                <a:effectLst/>
              </a:rPr>
              <a:t>(designed for structured/tabular </a:t>
            </a:r>
            <a:r>
              <a:rPr lang="en-PH" sz="2400" b="1" dirty="0" err="1">
                <a:solidFill>
                  <a:schemeClr val="accent6">
                    <a:lumMod val="75000"/>
                  </a:schemeClr>
                </a:solidFill>
                <a:effectLst/>
              </a:rPr>
              <a:t>data.High</a:t>
            </a:r>
            <a:r>
              <a:rPr lang="en-PH" sz="2400" b="1" dirty="0">
                <a:solidFill>
                  <a:schemeClr val="accent6">
                    <a:lumMod val="75000"/>
                  </a:schemeClr>
                </a:solidFill>
                <a:effectLst/>
              </a:rPr>
              <a:t> accuracy(Handles non-linear patterns, Robust to overfitting (with tuning)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Accuracy: 0.794 / 0.775 – Still decent. F1 Score: 0.0 / 0.10 – Slightly better for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XGBoost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, but still weak. Better ROC AUC (~0.52) – Slight improvement in probability-based classification.</a:t>
            </a:r>
          </a:p>
          <a:p>
            <a:pPr algn="l"/>
            <a:endParaRPr lang="en-PH" sz="2400" b="0" i="0" dirty="0">
              <a:solidFill>
                <a:srgbClr val="FFFFFF"/>
              </a:solidFill>
              <a:effectLst/>
              <a:latin typeface="system-ui"/>
            </a:endParaRPr>
          </a:p>
          <a:p>
            <a:pPr algn="l"/>
            <a:r>
              <a:rPr lang="en-PH" sz="2400" b="1" dirty="0">
                <a:solidFill>
                  <a:schemeClr val="accent6">
                    <a:lumMod val="75000"/>
                  </a:schemeClr>
                </a:solidFill>
                <a:effectLst/>
              </a:rPr>
              <a:t>Decision Tree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Lowest Accuracy (0.654), but highest F1 Score (0.206) – this model captures minority class better, though at the cost of accuracy. May be better if your goal is recall on defaulters.</a:t>
            </a:r>
          </a:p>
          <a:p>
            <a:pPr algn="l"/>
            <a:endParaRPr lang="en-PH" sz="2400" b="0" i="0" dirty="0">
              <a:solidFill>
                <a:srgbClr val="FFFFFF"/>
              </a:solidFill>
              <a:effectLst/>
              <a:latin typeface="system-ui"/>
            </a:endParaRPr>
          </a:p>
          <a:p>
            <a:pPr algn="l"/>
            <a:r>
              <a:rPr lang="en-PH" sz="2400" b="1" dirty="0">
                <a:solidFill>
                  <a:schemeClr val="accent6">
                    <a:lumMod val="75000"/>
                  </a:schemeClr>
                </a:solidFill>
                <a:effectLst/>
              </a:rPr>
              <a:t>K-Nearest Neighbors (KNN)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Balanced profile – decent F1 (0.137) and ROC AUC (0.507), but not the best in any category. May benefit from tuning- might perform better if you adjust its hyperparameters</a:t>
            </a:r>
          </a:p>
          <a:p>
            <a:pPr algn="l"/>
            <a:endParaRPr lang="en-PH" sz="2400" b="0" i="0" dirty="0">
              <a:solidFill>
                <a:srgbClr val="FFFFFF"/>
              </a:solidFill>
              <a:effectLst/>
              <a:latin typeface="system-ui"/>
            </a:endParaRPr>
          </a:p>
          <a:p>
            <a:pPr algn="l"/>
            <a:r>
              <a:rPr lang="en-PH" sz="2400" b="1" dirty="0">
                <a:solidFill>
                  <a:schemeClr val="accent6">
                    <a:lumMod val="75000"/>
                  </a:schemeClr>
                </a:solidFill>
                <a:effectLst/>
              </a:rPr>
              <a:t>Neural Network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Lowest Accuracy (0.738) but best ROC AUC (0.537) and a modest F1 (0.176) – indicates it's better at scoring class probabilities, even if it misclassifies more overall.</a:t>
            </a:r>
          </a:p>
        </p:txBody>
      </p:sp>
    </p:spTree>
    <p:extLst>
      <p:ext uri="{BB962C8B-B14F-4D97-AF65-F5344CB8AC3E}">
        <p14:creationId xmlns:p14="http://schemas.microsoft.com/office/powerpoint/2010/main" val="131229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4B77A-D071-1580-3420-AB292006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A96E9D-68BE-7097-C748-A8ED5668C4F6}"/>
              </a:ext>
            </a:extLst>
          </p:cNvPr>
          <p:cNvGrpSpPr/>
          <p:nvPr/>
        </p:nvGrpSpPr>
        <p:grpSpPr>
          <a:xfrm>
            <a:off x="-1161738" y="701352"/>
            <a:ext cx="20611475" cy="10287000"/>
            <a:chOff x="0" y="0"/>
            <a:chExt cx="27481967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F3FC7E-76AC-C6DE-F522-D52F79F3EC50}"/>
                </a:ext>
              </a:extLst>
            </p:cNvPr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C72A7BE-38DA-7E7C-EC6A-62607828785A}"/>
                </a:ext>
              </a:extLst>
            </p:cNvPr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BD08875-CCD5-F24F-25BD-A00D2D07CFDE}"/>
              </a:ext>
            </a:extLst>
          </p:cNvPr>
          <p:cNvGrpSpPr/>
          <p:nvPr/>
        </p:nvGrpSpPr>
        <p:grpSpPr>
          <a:xfrm>
            <a:off x="-1600200" y="817179"/>
            <a:ext cx="4229100" cy="2332399"/>
            <a:chOff x="0" y="0"/>
            <a:chExt cx="21640800" cy="10972800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99685E9C-47F8-8E82-5FAA-0D8175A2C27F}"/>
                </a:ext>
              </a:extLst>
            </p:cNvPr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0D877D00-8B2E-1D2C-B5B9-91CA8D81C1AB}"/>
                </a:ext>
              </a:extLst>
            </p:cNvPr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8D1E04-AC3E-846D-FA76-8C62FBC3771E}"/>
                </a:ext>
              </a:extLst>
            </p:cNvPr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A7F257E-3E19-2B9B-564C-727F27A75D9D}"/>
              </a:ext>
            </a:extLst>
          </p:cNvPr>
          <p:cNvGrpSpPr/>
          <p:nvPr/>
        </p:nvGrpSpPr>
        <p:grpSpPr>
          <a:xfrm>
            <a:off x="609600" y="800100"/>
            <a:ext cx="5057618" cy="1108333"/>
            <a:chOff x="0" y="-47625"/>
            <a:chExt cx="6743491" cy="1477777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36D874E-9C8F-DABA-4F65-E35B1B48E573}"/>
                </a:ext>
              </a:extLst>
            </p:cNvPr>
            <p:cNvSpPr txBox="1"/>
            <p:nvPr/>
          </p:nvSpPr>
          <p:spPr>
            <a:xfrm>
              <a:off x="0" y="-47625"/>
              <a:ext cx="6707268" cy="623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4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FE097B1-C23B-169A-4331-EA9FF7388996}"/>
                </a:ext>
              </a:extLst>
            </p:cNvPr>
            <p:cNvSpPr txBox="1"/>
            <p:nvPr/>
          </p:nvSpPr>
          <p:spPr>
            <a:xfrm>
              <a:off x="36223" y="823832"/>
              <a:ext cx="6707268" cy="60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Analysis using Models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B3DDBC-0CAC-CB68-807C-C042D584E97F}"/>
              </a:ext>
            </a:extLst>
          </p:cNvPr>
          <p:cNvSpPr txBox="1"/>
          <p:nvPr/>
        </p:nvSpPr>
        <p:spPr>
          <a:xfrm>
            <a:off x="636766" y="2119876"/>
            <a:ext cx="374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Logistic Regression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Confusion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69E54C-38B4-633F-A7D8-2D537B3E7F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050" y="3408537"/>
            <a:ext cx="7597136" cy="61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74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108CB9-05E3-7CCE-2FCD-C4AF3B19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53CB9E-D659-C556-9CDC-2150A0BEEAAE}"/>
              </a:ext>
            </a:extLst>
          </p:cNvPr>
          <p:cNvGrpSpPr/>
          <p:nvPr/>
        </p:nvGrpSpPr>
        <p:grpSpPr>
          <a:xfrm>
            <a:off x="-1161738" y="701352"/>
            <a:ext cx="20611475" cy="10287000"/>
            <a:chOff x="0" y="0"/>
            <a:chExt cx="27481967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BF521CD-4AFD-3143-D7C8-2F15FC24E78E}"/>
                </a:ext>
              </a:extLst>
            </p:cNvPr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4472DF9-FC45-7905-1BF3-5E751CFF7D66}"/>
                </a:ext>
              </a:extLst>
            </p:cNvPr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0F6B3B9-5132-7412-229D-89D6D62DA9A9}"/>
              </a:ext>
            </a:extLst>
          </p:cNvPr>
          <p:cNvGrpSpPr/>
          <p:nvPr/>
        </p:nvGrpSpPr>
        <p:grpSpPr>
          <a:xfrm>
            <a:off x="-1600200" y="817179"/>
            <a:ext cx="4229100" cy="2332399"/>
            <a:chOff x="0" y="0"/>
            <a:chExt cx="21640800" cy="10972800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CABEF3D7-2AA6-4314-81FA-8B35A531E6DC}"/>
                </a:ext>
              </a:extLst>
            </p:cNvPr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FC732FF6-CB99-9558-9D4A-627A7583A86C}"/>
                </a:ext>
              </a:extLst>
            </p:cNvPr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0C3E1BA-5B64-4C73-1B09-33E75E96ED67}"/>
                </a:ext>
              </a:extLst>
            </p:cNvPr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4E78E89-1FFC-CA26-4F8F-46EAFFE9A934}"/>
              </a:ext>
            </a:extLst>
          </p:cNvPr>
          <p:cNvGrpSpPr/>
          <p:nvPr/>
        </p:nvGrpSpPr>
        <p:grpSpPr>
          <a:xfrm>
            <a:off x="609600" y="800100"/>
            <a:ext cx="5057618" cy="1108333"/>
            <a:chOff x="0" y="-47625"/>
            <a:chExt cx="6743491" cy="1477777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CA3EB1E-6DFC-74D3-3DD2-0099A2EFD197}"/>
                </a:ext>
              </a:extLst>
            </p:cNvPr>
            <p:cNvSpPr txBox="1"/>
            <p:nvPr/>
          </p:nvSpPr>
          <p:spPr>
            <a:xfrm>
              <a:off x="0" y="-47625"/>
              <a:ext cx="6707268" cy="623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4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10F83F2-2C47-AF83-9469-4CF8BEC09514}"/>
                </a:ext>
              </a:extLst>
            </p:cNvPr>
            <p:cNvSpPr txBox="1"/>
            <p:nvPr/>
          </p:nvSpPr>
          <p:spPr>
            <a:xfrm>
              <a:off x="36223" y="823832"/>
              <a:ext cx="6707268" cy="60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Analysis using Models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F59CE5-BCFD-7F91-DC62-2B0EDD024C69}"/>
              </a:ext>
            </a:extLst>
          </p:cNvPr>
          <p:cNvSpPr txBox="1"/>
          <p:nvPr/>
        </p:nvSpPr>
        <p:spPr>
          <a:xfrm>
            <a:off x="636766" y="2119876"/>
            <a:ext cx="374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Ploting</a:t>
            </a:r>
            <a:r>
              <a:rPr lang="en-US" sz="3200" dirty="0">
                <a:solidFill>
                  <a:schemeClr val="bg1"/>
                </a:solidFill>
              </a:rPr>
              <a:t> features Importance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3A34C1-F9B3-B5CC-1C0D-61E3B03E4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602" y="3838574"/>
            <a:ext cx="8097006" cy="5123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F152C8-45DE-8560-CAE4-B35EA59B8B20}"/>
              </a:ext>
            </a:extLst>
          </p:cNvPr>
          <p:cNvSpPr txBox="1"/>
          <p:nvPr/>
        </p:nvSpPr>
        <p:spPr>
          <a:xfrm>
            <a:off x="9171167" y="1007827"/>
            <a:ext cx="9080219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The longer the bar, the more important the feature is to the model's decision-making process.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The x-axis shows the relative importance score (typically normalized to sum to 1).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🔍 Top Insights: Most Important Features: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loan_amount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,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interest_rate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,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loan_term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, and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credit_score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 are the top 4 most influential features.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This means the model relies heavily on the financial characteristics of the loan when predicting default risk.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Moderate Impact: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gender,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loan_type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, and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employment_type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 have a moderate influence, meaning demographic and loan category information has some predictive power.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Less Impactful Features:</a:t>
            </a:r>
          </a:p>
          <a:p>
            <a:pPr algn="l"/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income_level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,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marital_status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,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education_level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, and </a:t>
            </a:r>
            <a:r>
              <a:rPr lang="en-PH" sz="2400" b="0" i="0" dirty="0" err="1">
                <a:solidFill>
                  <a:srgbClr val="FFFFFF"/>
                </a:solidFill>
                <a:effectLst/>
                <a:latin typeface="system-ui"/>
              </a:rPr>
              <a:t>credit_risk</a:t>
            </a:r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 have minimal effect on the model’s predictions.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These may still contribute but are not as critical.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📊 Business Implications: Borrowers with higher loan amounts, high-interest rates, and longer loan terms are more likely to influence the model’s prediction of default.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Credit score is a strong predictor — reinforcing its real-world relevance in credit risk modeling.</a:t>
            </a:r>
          </a:p>
          <a:p>
            <a:pPr algn="l"/>
            <a:r>
              <a:rPr lang="en-PH" sz="2400" b="0" i="0" dirty="0">
                <a:solidFill>
                  <a:srgbClr val="FFFFFF"/>
                </a:solidFill>
                <a:effectLst/>
                <a:latin typeface="system-ui"/>
              </a:rPr>
              <a:t>Sociodemographic variables (e.g., education, marital status) play a smaller role in this dataset, suggesting your model is mainly driven by financial behavior.</a:t>
            </a:r>
          </a:p>
        </p:txBody>
      </p:sp>
    </p:spTree>
    <p:extLst>
      <p:ext uri="{BB962C8B-B14F-4D97-AF65-F5344CB8AC3E}">
        <p14:creationId xmlns:p14="http://schemas.microsoft.com/office/powerpoint/2010/main" val="2573544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6020595">
            <a:off x="1299600" y="6780596"/>
            <a:ext cx="3017832" cy="1746918"/>
          </a:xfrm>
          <a:custGeom>
            <a:avLst/>
            <a:gdLst/>
            <a:ahLst/>
            <a:cxnLst/>
            <a:rect l="l" t="t" r="r" b="b"/>
            <a:pathLst>
              <a:path w="3017832" h="1746918">
                <a:moveTo>
                  <a:pt x="0" y="0"/>
                </a:moveTo>
                <a:lnTo>
                  <a:pt x="3017832" y="0"/>
                </a:lnTo>
                <a:lnTo>
                  <a:pt x="3017832" y="1746918"/>
                </a:lnTo>
                <a:lnTo>
                  <a:pt x="0" y="1746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4880" t="-23206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21663" y="6972299"/>
            <a:ext cx="3031138" cy="2971305"/>
            <a:chOff x="0" y="0"/>
            <a:chExt cx="11062970" cy="13275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62970" cy="13275311"/>
            </a:xfrm>
            <a:custGeom>
              <a:avLst/>
              <a:gdLst/>
              <a:ahLst/>
              <a:cxnLst/>
              <a:rect l="l" t="t" r="r" b="b"/>
              <a:pathLst>
                <a:path w="11062970" h="13275311">
                  <a:moveTo>
                    <a:pt x="4413250" y="0"/>
                  </a:moveTo>
                  <a:lnTo>
                    <a:pt x="0" y="0"/>
                  </a:lnTo>
                  <a:lnTo>
                    <a:pt x="0" y="13275311"/>
                  </a:lnTo>
                  <a:lnTo>
                    <a:pt x="11062970" y="13275311"/>
                  </a:lnTo>
                  <a:lnTo>
                    <a:pt x="11062970" y="6649720"/>
                  </a:lnTo>
                  <a:cubicBezTo>
                    <a:pt x="11062970" y="2976880"/>
                    <a:pt x="8086090" y="0"/>
                    <a:pt x="4413250" y="0"/>
                  </a:cubicBezTo>
                  <a:close/>
                </a:path>
              </a:pathLst>
            </a:custGeom>
            <a:blipFill>
              <a:blip r:embed="rId6"/>
              <a:stretch>
                <a:fillRect l="-63741" r="-6374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654336" y="1702986"/>
            <a:ext cx="6306049" cy="6881028"/>
            <a:chOff x="0" y="0"/>
            <a:chExt cx="8408065" cy="917470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934761"/>
              <a:ext cx="7193761" cy="1239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– John Doe, CFO of Financial Insights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8408065" cy="732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“Data-driven decisions are essential for achieving financial success.”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90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5143500"/>
            <a:ext cx="8137531" cy="5124231"/>
            <a:chOff x="0" y="0"/>
            <a:chExt cx="1118292" cy="7041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8292" cy="704192"/>
            </a:xfrm>
            <a:custGeom>
              <a:avLst/>
              <a:gdLst/>
              <a:ahLst/>
              <a:cxnLst/>
              <a:rect l="l" t="t" r="r" b="b"/>
              <a:pathLst>
                <a:path w="1118292" h="704192">
                  <a:moveTo>
                    <a:pt x="0" y="0"/>
                  </a:moveTo>
                  <a:lnTo>
                    <a:pt x="1118292" y="0"/>
                  </a:lnTo>
                  <a:lnTo>
                    <a:pt x="1118292" y="704192"/>
                  </a:lnTo>
                  <a:lnTo>
                    <a:pt x="0" y="704192"/>
                  </a:lnTo>
                  <a:close/>
                </a:path>
              </a:pathLst>
            </a:custGeom>
            <a:blipFill>
              <a:blip r:embed="rId4"/>
              <a:stretch>
                <a:fillRect t="-2901" b="-290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0" y="5143500"/>
            <a:ext cx="5165094" cy="5319853"/>
          </a:xfrm>
          <a:custGeom>
            <a:avLst/>
            <a:gdLst/>
            <a:ahLst/>
            <a:cxnLst/>
            <a:rect l="l" t="t" r="r" b="b"/>
            <a:pathLst>
              <a:path w="5165094" h="5319853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1028700"/>
            <a:ext cx="8137531" cy="241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419"/>
              </a:lnSpc>
            </a:pPr>
            <a:r>
              <a:rPr lang="en-US" sz="7849" dirty="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Key Benefits of Data Analytics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90710" y="419100"/>
            <a:ext cx="7068590" cy="1628771"/>
            <a:chOff x="0" y="0"/>
            <a:chExt cx="9424787" cy="217169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65079"/>
              <a:ext cx="9424787" cy="130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6"/>
                </a:lnSpc>
              </a:pPr>
              <a:r>
                <a:rPr lang="en-US" sz="1918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Data analytics provides insights that lead to </a:t>
              </a:r>
              <a:r>
                <a:rPr lang="en-US" sz="1918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better-informed decisions</a:t>
              </a:r>
              <a:r>
                <a:rPr lang="en-US" sz="1918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in finance, allowing for strategic planning and risk management.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9424787" cy="522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88"/>
                </a:lnSpc>
              </a:pPr>
              <a:r>
                <a:rPr lang="en-US" sz="2529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Objectives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90710" y="2552700"/>
            <a:ext cx="7068590" cy="1647821"/>
            <a:chOff x="0" y="0"/>
            <a:chExt cx="9424787" cy="21970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90478"/>
              <a:ext cx="9424787" cy="130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6"/>
                </a:lnSpc>
              </a:pPr>
              <a:r>
                <a:rPr lang="en-US" sz="1918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Automation of data processing through analytics tools saves time and </a:t>
              </a:r>
              <a:r>
                <a:rPr lang="en-US" sz="1918" b="1" dirty="0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reduces errors</a:t>
              </a:r>
              <a:r>
                <a:rPr lang="en-US" sz="1918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, enabling finance teams to focus on strategic initiatives.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9424787" cy="522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88"/>
                </a:lnSpc>
              </a:pPr>
              <a:r>
                <a:rPr lang="en-US" sz="2529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Problem Statement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90710" y="4533900"/>
            <a:ext cx="7068590" cy="1662664"/>
            <a:chOff x="0" y="0"/>
            <a:chExt cx="9424787" cy="221688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9424787" cy="522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88"/>
                </a:lnSpc>
              </a:pPr>
              <a:r>
                <a:rPr lang="en-US" sz="2529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Steps in Analysis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10268"/>
              <a:ext cx="9424787" cy="130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6"/>
                </a:lnSpc>
              </a:pPr>
              <a:r>
                <a:rPr lang="en-US" sz="1918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Data analytics identifies </a:t>
              </a:r>
              <a:r>
                <a:rPr lang="en-US" sz="1918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cost-saving opportunities</a:t>
              </a:r>
              <a:r>
                <a:rPr lang="en-US" sz="1918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and inefficiencies, helping organizations optimize resources and improve their financial health.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34500" y="452175"/>
            <a:ext cx="572421" cy="39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4500" y="2571022"/>
            <a:ext cx="572421" cy="39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34500" y="4562919"/>
            <a:ext cx="572421" cy="39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3EC8BE56-AE82-0F26-3A03-C5084F35B4F8}"/>
              </a:ext>
            </a:extLst>
          </p:cNvPr>
          <p:cNvGrpSpPr/>
          <p:nvPr/>
        </p:nvGrpSpPr>
        <p:grpSpPr>
          <a:xfrm>
            <a:off x="10305738" y="6515100"/>
            <a:ext cx="7068590" cy="1662664"/>
            <a:chOff x="0" y="0"/>
            <a:chExt cx="9424787" cy="2216885"/>
          </a:xfrm>
        </p:grpSpPr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F7881CBD-83FE-4131-C831-4EB0F6436D4D}"/>
                </a:ext>
              </a:extLst>
            </p:cNvPr>
            <p:cNvSpPr txBox="1"/>
            <p:nvPr/>
          </p:nvSpPr>
          <p:spPr>
            <a:xfrm>
              <a:off x="0" y="-19050"/>
              <a:ext cx="9424787" cy="522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88"/>
                </a:lnSpc>
              </a:pPr>
              <a:r>
                <a:rPr lang="en-US" sz="2529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Model Presentation</a:t>
              </a:r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92A239FF-836A-B042-89FE-DFE00D38425F}"/>
                </a:ext>
              </a:extLst>
            </p:cNvPr>
            <p:cNvSpPr txBox="1"/>
            <p:nvPr/>
          </p:nvSpPr>
          <p:spPr>
            <a:xfrm>
              <a:off x="0" y="910268"/>
              <a:ext cx="9424787" cy="130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6"/>
                </a:lnSpc>
              </a:pPr>
              <a:r>
                <a:rPr lang="en-US" sz="1918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Data analytics identifies </a:t>
              </a:r>
              <a:r>
                <a:rPr lang="en-US" sz="1918" b="1" dirty="0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cost-saving opportunities</a:t>
              </a:r>
              <a:r>
                <a:rPr lang="en-US" sz="1918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and inefficiencies, helping organizations optimize resources and improve their financial health.</a:t>
              </a:r>
            </a:p>
          </p:txBody>
        </p:sp>
      </p:grpSp>
      <p:sp>
        <p:nvSpPr>
          <p:cNvPr id="28" name="TextBox 20">
            <a:extLst>
              <a:ext uri="{FF2B5EF4-FFF2-40B4-BE49-F238E27FC236}">
                <a16:creationId xmlns:a16="http://schemas.microsoft.com/office/drawing/2014/main" id="{9F314C8F-7B5B-63CE-750E-51045C850698}"/>
              </a:ext>
            </a:extLst>
          </p:cNvPr>
          <p:cNvSpPr txBox="1"/>
          <p:nvPr/>
        </p:nvSpPr>
        <p:spPr>
          <a:xfrm>
            <a:off x="9449528" y="6544119"/>
            <a:ext cx="572421" cy="39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65BD2F02-EA26-ACD9-ADB0-64CB0330E6B1}"/>
              </a:ext>
            </a:extLst>
          </p:cNvPr>
          <p:cNvGrpSpPr/>
          <p:nvPr/>
        </p:nvGrpSpPr>
        <p:grpSpPr>
          <a:xfrm>
            <a:off x="10190710" y="8455597"/>
            <a:ext cx="7068590" cy="1662664"/>
            <a:chOff x="0" y="0"/>
            <a:chExt cx="9424787" cy="2216885"/>
          </a:xfrm>
        </p:grpSpPr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6AD659D1-9D59-D578-E05C-F752C1BA6134}"/>
                </a:ext>
              </a:extLst>
            </p:cNvPr>
            <p:cNvSpPr txBox="1"/>
            <p:nvPr/>
          </p:nvSpPr>
          <p:spPr>
            <a:xfrm>
              <a:off x="0" y="-19050"/>
              <a:ext cx="9424787" cy="522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88"/>
                </a:lnSpc>
              </a:pPr>
              <a:r>
                <a:rPr lang="en-US" sz="2529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Recommendation</a:t>
              </a:r>
            </a:p>
          </p:txBody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5280EC6D-E3E5-443C-E1FC-14C6BCC0CA34}"/>
                </a:ext>
              </a:extLst>
            </p:cNvPr>
            <p:cNvSpPr txBox="1"/>
            <p:nvPr/>
          </p:nvSpPr>
          <p:spPr>
            <a:xfrm>
              <a:off x="0" y="910268"/>
              <a:ext cx="9424787" cy="1306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86"/>
                </a:lnSpc>
              </a:pPr>
              <a:r>
                <a:rPr lang="en-US" sz="1918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Data analytics identifies </a:t>
              </a:r>
              <a:r>
                <a:rPr lang="en-US" sz="1918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cost-saving opportunities</a:t>
              </a:r>
              <a:r>
                <a:rPr lang="en-US" sz="1918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and inefficiencies, helping organizations optimize resources and improve their financial health.</a:t>
              </a:r>
            </a:p>
          </p:txBody>
        </p:sp>
      </p:grpSp>
      <p:sp>
        <p:nvSpPr>
          <p:cNvPr id="32" name="TextBox 20">
            <a:extLst>
              <a:ext uri="{FF2B5EF4-FFF2-40B4-BE49-F238E27FC236}">
                <a16:creationId xmlns:a16="http://schemas.microsoft.com/office/drawing/2014/main" id="{76F66E2E-DFFD-82CF-400D-9727B4BE2468}"/>
              </a:ext>
            </a:extLst>
          </p:cNvPr>
          <p:cNvSpPr txBox="1"/>
          <p:nvPr/>
        </p:nvSpPr>
        <p:spPr>
          <a:xfrm>
            <a:off x="9334500" y="8484616"/>
            <a:ext cx="572421" cy="39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 dirty="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2049597" y="3827451"/>
            <a:ext cx="5209703" cy="6571873"/>
          </a:xfrm>
          <a:custGeom>
            <a:avLst/>
            <a:gdLst/>
            <a:ahLst/>
            <a:cxnLst/>
            <a:rect l="l" t="t" r="r" b="b"/>
            <a:pathLst>
              <a:path w="5209703" h="6571873">
                <a:moveTo>
                  <a:pt x="0" y="0"/>
                </a:moveTo>
                <a:lnTo>
                  <a:pt x="5209703" y="0"/>
                </a:lnTo>
                <a:lnTo>
                  <a:pt x="5209703" y="6571873"/>
                </a:lnTo>
                <a:lnTo>
                  <a:pt x="0" y="657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81618" y="0"/>
            <a:ext cx="5422160" cy="6829613"/>
            <a:chOff x="0" y="0"/>
            <a:chExt cx="840035" cy="10580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34" cy="1058086"/>
            </a:xfrm>
            <a:custGeom>
              <a:avLst/>
              <a:gdLst/>
              <a:ahLst/>
              <a:cxnLst/>
              <a:rect l="l" t="t" r="r" b="b"/>
              <a:pathLst>
                <a:path w="840034" h="1058086">
                  <a:moveTo>
                    <a:pt x="0" y="0"/>
                  </a:moveTo>
                  <a:lnTo>
                    <a:pt x="840034" y="0"/>
                  </a:lnTo>
                  <a:lnTo>
                    <a:pt x="840034" y="1058086"/>
                  </a:lnTo>
                  <a:lnTo>
                    <a:pt x="0" y="1058086"/>
                  </a:lnTo>
                  <a:close/>
                </a:path>
              </a:pathLst>
            </a:custGeom>
            <a:blipFill>
              <a:blip r:embed="rId6"/>
              <a:stretch>
                <a:fillRect l="-44527" r="-4452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2650952" y="7561156"/>
            <a:ext cx="2360687" cy="2360687"/>
          </a:xfrm>
          <a:custGeom>
            <a:avLst/>
            <a:gdLst/>
            <a:ahLst/>
            <a:cxnLst/>
            <a:rect l="l" t="t" r="r" b="b"/>
            <a:pathLst>
              <a:path w="2360687" h="2360687">
                <a:moveTo>
                  <a:pt x="0" y="0"/>
                </a:moveTo>
                <a:lnTo>
                  <a:pt x="2360686" y="0"/>
                </a:lnTo>
                <a:lnTo>
                  <a:pt x="2360686" y="2360686"/>
                </a:lnTo>
                <a:lnTo>
                  <a:pt x="0" y="236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1266825"/>
            <a:ext cx="8115300" cy="7753350"/>
            <a:chOff x="0" y="0"/>
            <a:chExt cx="10820400" cy="103378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0820400" cy="549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About Data Insights Analytics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94732"/>
              <a:ext cx="8569353" cy="1239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We specialize in finance data analytics.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136255"/>
              <a:ext cx="8569353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Our mission is to </a:t>
              </a:r>
              <a:r>
                <a:rPr lang="en-US" sz="2400" b="1">
                  <a:solidFill>
                    <a:srgbClr val="FFFFFF"/>
                  </a:solidFill>
                  <a:latin typeface="Now Bold"/>
                  <a:ea typeface="Now Bold"/>
                  <a:cs typeface="Now Bold"/>
                  <a:sym typeface="Now Bold"/>
                </a:rPr>
                <a:t>empower businesses</a:t>
              </a:r>
              <a:r>
                <a:rPr lang="en-US" sz="240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 with data-driven insights, enabling informed decision-making and enhanced financial performance.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sp>
          <p:nvSpPr>
            <p:cNvPr id="6" name="AutoShape 6"/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749155" y="1913140"/>
            <a:ext cx="5030451" cy="1582495"/>
            <a:chOff x="0" y="-47625"/>
            <a:chExt cx="6707268" cy="21099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670726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06297"/>
              <a:ext cx="6707268" cy="125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Import Libraries and loading dataset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36969" y="1932190"/>
            <a:ext cx="5030451" cy="1570399"/>
            <a:chOff x="0" y="-47625"/>
            <a:chExt cx="6707268" cy="209386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670726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06297"/>
              <a:ext cx="6707268" cy="1239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cleaning to ensure accuracy and reliability.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9630" y="6748692"/>
            <a:ext cx="5030451" cy="1095182"/>
            <a:chOff x="0" y="-47625"/>
            <a:chExt cx="6707268" cy="146024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670726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3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06297"/>
              <a:ext cx="6707268" cy="60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Visualization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36969" y="6529617"/>
            <a:ext cx="5030451" cy="1582495"/>
            <a:chOff x="0" y="-47625"/>
            <a:chExt cx="6707268" cy="210999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670726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06297"/>
              <a:ext cx="6707268" cy="1256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analysis using advanced analytical tools.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46114-8584-64C4-6E5E-E2C96D84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F6BBD7-E102-CFC1-CDEA-42D41F963C11}"/>
              </a:ext>
            </a:extLst>
          </p:cNvPr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FC66D9D-35E5-3F63-EF3E-468D5E6C61FB}"/>
                </a:ext>
              </a:extLst>
            </p:cNvPr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5B1834C-2CFA-490B-A68C-D89EDB036EF1}"/>
                </a:ext>
              </a:extLst>
            </p:cNvPr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6A8AE81-EED9-8E40-6CC8-04A956C57271}"/>
              </a:ext>
            </a:extLst>
          </p:cNvPr>
          <p:cNvGrpSpPr/>
          <p:nvPr/>
        </p:nvGrpSpPr>
        <p:grpSpPr>
          <a:xfrm>
            <a:off x="-1600200" y="817179"/>
            <a:ext cx="4229100" cy="2332399"/>
            <a:chOff x="0" y="0"/>
            <a:chExt cx="21640800" cy="10972800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C2E91057-0920-8831-D2AB-34ABDF2172C1}"/>
                </a:ext>
              </a:extLst>
            </p:cNvPr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48F54F2F-4243-3044-34C9-2A9B55AEAF71}"/>
                </a:ext>
              </a:extLst>
            </p:cNvPr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E3D3ACB-2FEA-60F3-0958-05C6B5E790BE}"/>
                </a:ext>
              </a:extLst>
            </p:cNvPr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CE46B53-E089-2688-FAB8-7DE6E2FE8E88}"/>
              </a:ext>
            </a:extLst>
          </p:cNvPr>
          <p:cNvGrpSpPr/>
          <p:nvPr/>
        </p:nvGrpSpPr>
        <p:grpSpPr>
          <a:xfrm>
            <a:off x="609600" y="800100"/>
            <a:ext cx="5030451" cy="1570399"/>
            <a:chOff x="0" y="-47625"/>
            <a:chExt cx="6707268" cy="2093864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8F881B9-128B-BA42-388F-C3F72A49AF41}"/>
                </a:ext>
              </a:extLst>
            </p:cNvPr>
            <p:cNvSpPr txBox="1"/>
            <p:nvPr/>
          </p:nvSpPr>
          <p:spPr>
            <a:xfrm>
              <a:off x="0" y="-47625"/>
              <a:ext cx="6707268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2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4BB2543-B67E-3535-4F72-9653B745ADAD}"/>
                </a:ext>
              </a:extLst>
            </p:cNvPr>
            <p:cNvSpPr txBox="1"/>
            <p:nvPr/>
          </p:nvSpPr>
          <p:spPr>
            <a:xfrm>
              <a:off x="0" y="806297"/>
              <a:ext cx="6707268" cy="1239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cleaning to ensure accuracy and reliability.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CC7465D-B99E-F809-F1AD-7091B0AB7545}"/>
              </a:ext>
            </a:extLst>
          </p:cNvPr>
          <p:cNvSpPr txBox="1"/>
          <p:nvPr/>
        </p:nvSpPr>
        <p:spPr>
          <a:xfrm>
            <a:off x="2820027" y="2781300"/>
            <a:ext cx="10305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Check for missing values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Check for class imbalance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Delete null values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Remove duplicates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Drop unnecessary columns not useful for prediction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Define features and target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Identify column 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Check class balance in your dataset. See if you have imbalanced data (important for model selection and evaluation).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21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1A75-616F-E830-E169-0A6B673C0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ED5D69-CE4A-2B65-6020-ED99C6199F35}"/>
              </a:ext>
            </a:extLst>
          </p:cNvPr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0265E48-51B8-1C76-3FE4-87E27159008C}"/>
                </a:ext>
              </a:extLst>
            </p:cNvPr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0DB8DCD-7B8D-FCC8-9E24-5C90396F88C8}"/>
                </a:ext>
              </a:extLst>
            </p:cNvPr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FD4D817-C192-37B0-9B7C-B3D6D3AA7D5B}"/>
              </a:ext>
            </a:extLst>
          </p:cNvPr>
          <p:cNvGrpSpPr/>
          <p:nvPr/>
        </p:nvGrpSpPr>
        <p:grpSpPr>
          <a:xfrm>
            <a:off x="-1600200" y="817179"/>
            <a:ext cx="4229100" cy="2332399"/>
            <a:chOff x="0" y="0"/>
            <a:chExt cx="21640800" cy="10972800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77896FA6-B800-C272-2BE7-AF1896C61632}"/>
                </a:ext>
              </a:extLst>
            </p:cNvPr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CDDCD2AE-1B4E-C977-226A-8350CAA77B6B}"/>
                </a:ext>
              </a:extLst>
            </p:cNvPr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ABB06CC-5051-D7C2-43B7-37F78E5FC2AC}"/>
                </a:ext>
              </a:extLst>
            </p:cNvPr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3BDFDE9-57D2-9F59-02CF-79690E031B35}"/>
              </a:ext>
            </a:extLst>
          </p:cNvPr>
          <p:cNvGrpSpPr/>
          <p:nvPr/>
        </p:nvGrpSpPr>
        <p:grpSpPr>
          <a:xfrm>
            <a:off x="609600" y="800100"/>
            <a:ext cx="5057618" cy="1108333"/>
            <a:chOff x="0" y="-47625"/>
            <a:chExt cx="6743491" cy="1477777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2DCD86F-2901-8A45-AFCF-99969DC4BF6A}"/>
                </a:ext>
              </a:extLst>
            </p:cNvPr>
            <p:cNvSpPr txBox="1"/>
            <p:nvPr/>
          </p:nvSpPr>
          <p:spPr>
            <a:xfrm>
              <a:off x="0" y="-47625"/>
              <a:ext cx="6707268" cy="623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3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207E3B7-3D8A-DC8E-FE24-BA482D9E4FCC}"/>
                </a:ext>
              </a:extLst>
            </p:cNvPr>
            <p:cNvSpPr txBox="1"/>
            <p:nvPr/>
          </p:nvSpPr>
          <p:spPr>
            <a:xfrm>
              <a:off x="36223" y="823832"/>
              <a:ext cx="6707268" cy="60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Visualization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7D924A6-8BAF-90DA-5CCE-3F340A6002B0}"/>
              </a:ext>
            </a:extLst>
          </p:cNvPr>
          <p:cNvSpPr txBox="1"/>
          <p:nvPr/>
        </p:nvSpPr>
        <p:spPr>
          <a:xfrm>
            <a:off x="548508" y="2136587"/>
            <a:ext cx="6323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Loan Default Status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04125-ABEB-BA0A-8A50-9EC680E70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4724" y="4310937"/>
            <a:ext cx="6037302" cy="4747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C7400-AE41-9315-EA18-8A9261C856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535" y="97451"/>
            <a:ext cx="5431538" cy="5247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595EBD-9F9D-04CE-9111-077A66E853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5512175"/>
            <a:ext cx="5922025" cy="4694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0C97EC-2B97-D0A5-436D-21AF4919FFB5}"/>
              </a:ext>
            </a:extLst>
          </p:cNvPr>
          <p:cNvSpPr txBox="1"/>
          <p:nvPr/>
        </p:nvSpPr>
        <p:spPr>
          <a:xfrm>
            <a:off x="16616899" y="5031693"/>
            <a:ext cx="156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Credit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26A3F-7497-79CD-EBC3-F7B9164CA65C}"/>
              </a:ext>
            </a:extLst>
          </p:cNvPr>
          <p:cNvSpPr txBox="1"/>
          <p:nvPr/>
        </p:nvSpPr>
        <p:spPr>
          <a:xfrm>
            <a:off x="13512201" y="266700"/>
            <a:ext cx="2185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Default Status on other variables</a:t>
            </a:r>
          </a:p>
        </p:txBody>
      </p:sp>
    </p:spTree>
    <p:extLst>
      <p:ext uri="{BB962C8B-B14F-4D97-AF65-F5344CB8AC3E}">
        <p14:creationId xmlns:p14="http://schemas.microsoft.com/office/powerpoint/2010/main" val="211379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04E486-561B-B804-6F5A-33F7474F7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E785822-722F-C81A-DC6F-F5FB0EDEB496}"/>
              </a:ext>
            </a:extLst>
          </p:cNvPr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C9DEB95-9C56-EA49-716D-7FE75E9AEEDA}"/>
                </a:ext>
              </a:extLst>
            </p:cNvPr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BE16C86-4919-5F71-2F23-EF65C13C6710}"/>
                </a:ext>
              </a:extLst>
            </p:cNvPr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C7EFA66-F9DD-3CF4-3E1C-3A7756BE8328}"/>
              </a:ext>
            </a:extLst>
          </p:cNvPr>
          <p:cNvGrpSpPr/>
          <p:nvPr/>
        </p:nvGrpSpPr>
        <p:grpSpPr>
          <a:xfrm>
            <a:off x="-1600200" y="817179"/>
            <a:ext cx="4229100" cy="2332399"/>
            <a:chOff x="0" y="0"/>
            <a:chExt cx="21640800" cy="10972800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C791343D-BB1F-097A-EC12-09611ABBC335}"/>
                </a:ext>
              </a:extLst>
            </p:cNvPr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9A4401F2-622A-11F3-3A18-B1DD40875A87}"/>
                </a:ext>
              </a:extLst>
            </p:cNvPr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540A36-4EBE-9095-3FD2-0C497426A020}"/>
                </a:ext>
              </a:extLst>
            </p:cNvPr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FDCBE86-ED7B-7584-8E8F-55048F1DCCD7}"/>
              </a:ext>
            </a:extLst>
          </p:cNvPr>
          <p:cNvGrpSpPr/>
          <p:nvPr/>
        </p:nvGrpSpPr>
        <p:grpSpPr>
          <a:xfrm>
            <a:off x="609600" y="800100"/>
            <a:ext cx="5057618" cy="1108333"/>
            <a:chOff x="0" y="-47625"/>
            <a:chExt cx="6743491" cy="1477777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F328293-6E7A-21BB-8A7F-04E0AD866B7B}"/>
                </a:ext>
              </a:extLst>
            </p:cNvPr>
            <p:cNvSpPr txBox="1"/>
            <p:nvPr/>
          </p:nvSpPr>
          <p:spPr>
            <a:xfrm>
              <a:off x="0" y="-47625"/>
              <a:ext cx="6707268" cy="623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3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FEFD1B2-9BD4-34FF-7628-22A3AB4F7DEC}"/>
                </a:ext>
              </a:extLst>
            </p:cNvPr>
            <p:cNvSpPr txBox="1"/>
            <p:nvPr/>
          </p:nvSpPr>
          <p:spPr>
            <a:xfrm>
              <a:off x="36223" y="823832"/>
              <a:ext cx="6707268" cy="60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Visualization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2BE13D-D2FD-FCDB-62F8-4C348681C1FA}"/>
              </a:ext>
            </a:extLst>
          </p:cNvPr>
          <p:cNvSpPr txBox="1"/>
          <p:nvPr/>
        </p:nvSpPr>
        <p:spPr>
          <a:xfrm>
            <a:off x="548508" y="2136587"/>
            <a:ext cx="6323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Correlation 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1E39B4-C914-DD88-01AE-C3BE40B82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723" y="495300"/>
            <a:ext cx="9793830" cy="767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9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38C8D-A47A-BA7A-44D2-2B7720F6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F29F47-72BA-F33C-A69B-0802C6922255}"/>
              </a:ext>
            </a:extLst>
          </p:cNvPr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F64FDD5-7ED1-466D-F2EB-423EF0A73EE9}"/>
                </a:ext>
              </a:extLst>
            </p:cNvPr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BC34CC9-4494-FDC7-405B-64A4C0E81A7C}"/>
                </a:ext>
              </a:extLst>
            </p:cNvPr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F4A350D-1F6A-D231-F5AE-2EAE84338AF1}"/>
              </a:ext>
            </a:extLst>
          </p:cNvPr>
          <p:cNvGrpSpPr/>
          <p:nvPr/>
        </p:nvGrpSpPr>
        <p:grpSpPr>
          <a:xfrm>
            <a:off x="-1600200" y="817179"/>
            <a:ext cx="4229100" cy="2332399"/>
            <a:chOff x="0" y="0"/>
            <a:chExt cx="21640800" cy="10972800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72578ED2-55EF-F038-F31E-09B1BF5FB5A5}"/>
                </a:ext>
              </a:extLst>
            </p:cNvPr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F0648AD3-E35F-CE25-B9FA-0F5F8D9119C3}"/>
                </a:ext>
              </a:extLst>
            </p:cNvPr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D67239-885C-F66E-2559-203CE99509A2}"/>
                </a:ext>
              </a:extLst>
            </p:cNvPr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DC48FC2-949A-051F-B95E-880337294805}"/>
              </a:ext>
            </a:extLst>
          </p:cNvPr>
          <p:cNvGrpSpPr/>
          <p:nvPr/>
        </p:nvGrpSpPr>
        <p:grpSpPr>
          <a:xfrm>
            <a:off x="609600" y="800100"/>
            <a:ext cx="5057618" cy="1108333"/>
            <a:chOff x="0" y="-47625"/>
            <a:chExt cx="6743491" cy="1477777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5BE2D59-44A0-47FE-8FCD-8151A2212924}"/>
                </a:ext>
              </a:extLst>
            </p:cNvPr>
            <p:cNvSpPr txBox="1"/>
            <p:nvPr/>
          </p:nvSpPr>
          <p:spPr>
            <a:xfrm>
              <a:off x="0" y="-47625"/>
              <a:ext cx="6707268" cy="623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3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89EB9D3-BB3C-A0FD-6AED-3558E88F216A}"/>
                </a:ext>
              </a:extLst>
            </p:cNvPr>
            <p:cNvSpPr txBox="1"/>
            <p:nvPr/>
          </p:nvSpPr>
          <p:spPr>
            <a:xfrm>
              <a:off x="36223" y="823832"/>
              <a:ext cx="6707268" cy="60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Visualization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F5D060-A6E9-8973-E3AE-914D60C17314}"/>
              </a:ext>
            </a:extLst>
          </p:cNvPr>
          <p:cNvSpPr txBox="1"/>
          <p:nvPr/>
        </p:nvSpPr>
        <p:spPr>
          <a:xfrm>
            <a:off x="548508" y="2136587"/>
            <a:ext cx="6323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Correlation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C8484C-29BE-15DA-17EE-5BF51F38F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2212" y="479879"/>
            <a:ext cx="505618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1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8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478165-70DA-301F-D279-20931843F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973D75-617D-D267-DDE2-D9FD5C5524F2}"/>
              </a:ext>
            </a:extLst>
          </p:cNvPr>
          <p:cNvGrpSpPr/>
          <p:nvPr/>
        </p:nvGrpSpPr>
        <p:grpSpPr>
          <a:xfrm>
            <a:off x="-1161738" y="0"/>
            <a:ext cx="20611475" cy="10287000"/>
            <a:chOff x="0" y="0"/>
            <a:chExt cx="27481967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0D48031-3596-213C-3CBA-2690CDB1180B}"/>
                </a:ext>
              </a:extLst>
            </p:cNvPr>
            <p:cNvSpPr/>
            <p:nvPr/>
          </p:nvSpPr>
          <p:spPr>
            <a:xfrm>
              <a:off x="0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34EAE75-1912-568D-39B3-6DA52036A843}"/>
                </a:ext>
              </a:extLst>
            </p:cNvPr>
            <p:cNvSpPr/>
            <p:nvPr/>
          </p:nvSpPr>
          <p:spPr>
            <a:xfrm>
              <a:off x="13740984" y="0"/>
              <a:ext cx="13740984" cy="13716000"/>
            </a:xfrm>
            <a:custGeom>
              <a:avLst/>
              <a:gdLst/>
              <a:ahLst/>
              <a:cxnLst/>
              <a:rect l="l" t="t" r="r" b="b"/>
              <a:pathLst>
                <a:path w="13740984" h="13716000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F506942-2902-BFE8-DC92-B5A1C512BA40}"/>
              </a:ext>
            </a:extLst>
          </p:cNvPr>
          <p:cNvGrpSpPr/>
          <p:nvPr/>
        </p:nvGrpSpPr>
        <p:grpSpPr>
          <a:xfrm>
            <a:off x="-1600200" y="817179"/>
            <a:ext cx="4229100" cy="2332399"/>
            <a:chOff x="0" y="0"/>
            <a:chExt cx="21640800" cy="10972800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BD23DF1F-3AE2-6969-50C7-367A7ECB670B}"/>
                </a:ext>
              </a:extLst>
            </p:cNvPr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28D7EEA0-B8AA-B7EA-07D4-0EEF82C5AC46}"/>
                </a:ext>
              </a:extLst>
            </p:cNvPr>
            <p:cNvSpPr/>
            <p:nvPr/>
          </p:nvSpPr>
          <p:spPr>
            <a:xfrm>
              <a:off x="0" y="5473700"/>
              <a:ext cx="21640800" cy="0"/>
            </a:xfrm>
            <a:prstGeom prst="line">
              <a:avLst/>
            </a:prstGeom>
            <a:ln w="254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CD3D32C-32FD-0311-42CC-BBA146C7D7E6}"/>
                </a:ext>
              </a:extLst>
            </p:cNvPr>
            <p:cNvSpPr/>
            <p:nvPr/>
          </p:nvSpPr>
          <p:spPr>
            <a:xfrm>
              <a:off x="8937319" y="3603319"/>
              <a:ext cx="3766163" cy="3766163"/>
            </a:xfrm>
            <a:custGeom>
              <a:avLst/>
              <a:gdLst/>
              <a:ahLst/>
              <a:cxnLst/>
              <a:rect l="l" t="t" r="r" b="b"/>
              <a:pathLst>
                <a:path w="3766163" h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A09E387-9D71-8F29-364C-805FEF04AC1E}"/>
              </a:ext>
            </a:extLst>
          </p:cNvPr>
          <p:cNvGrpSpPr/>
          <p:nvPr/>
        </p:nvGrpSpPr>
        <p:grpSpPr>
          <a:xfrm>
            <a:off x="609600" y="800100"/>
            <a:ext cx="5057618" cy="1108333"/>
            <a:chOff x="0" y="-47625"/>
            <a:chExt cx="6743491" cy="1477777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9F2C1A6-F180-2DC3-DC2E-979974E4B848}"/>
                </a:ext>
              </a:extLst>
            </p:cNvPr>
            <p:cNvSpPr txBox="1"/>
            <p:nvPr/>
          </p:nvSpPr>
          <p:spPr>
            <a:xfrm>
              <a:off x="0" y="-47625"/>
              <a:ext cx="6707268" cy="623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STEP 4</a:t>
              </a: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C18BFEE-5051-1F45-D21C-AF2144E4E5B9}"/>
                </a:ext>
              </a:extLst>
            </p:cNvPr>
            <p:cNvSpPr txBox="1"/>
            <p:nvPr/>
          </p:nvSpPr>
          <p:spPr>
            <a:xfrm>
              <a:off x="36223" y="823832"/>
              <a:ext cx="6707268" cy="606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</a:pPr>
              <a:r>
                <a:rPr lang="en-US" sz="2900" dirty="0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Data Analysis using Models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5E95A95-104E-6B60-7037-CD2C7A94BB0B}"/>
              </a:ext>
            </a:extLst>
          </p:cNvPr>
          <p:cNvSpPr txBox="1"/>
          <p:nvPr/>
        </p:nvSpPr>
        <p:spPr>
          <a:xfrm>
            <a:off x="548508" y="2136587"/>
            <a:ext cx="6323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Split the data and Training the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FDCAC-9E39-FF92-976D-8960F265B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307" y="5121166"/>
            <a:ext cx="13727793" cy="3289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693626-8A37-C557-52B8-9F01FB05A052}"/>
              </a:ext>
            </a:extLst>
          </p:cNvPr>
          <p:cNvSpPr txBox="1"/>
          <p:nvPr/>
        </p:nvSpPr>
        <p:spPr>
          <a:xfrm>
            <a:off x="381001" y="4324981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GridSearchCV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5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813</Words>
  <Application>Microsoft Macintosh PowerPoint</Application>
  <PresentationFormat>Custom</PresentationFormat>
  <Paragraphs>109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Lexend Deca</vt:lpstr>
      <vt:lpstr>Calibri</vt:lpstr>
      <vt:lpstr>Now Bold</vt:lpstr>
      <vt:lpstr>Now</vt:lpstr>
      <vt:lpstr>system-ui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vanessa concillado</cp:lastModifiedBy>
  <cp:revision>8</cp:revision>
  <dcterms:created xsi:type="dcterms:W3CDTF">2006-08-16T00:00:00Z</dcterms:created>
  <dcterms:modified xsi:type="dcterms:W3CDTF">2025-05-10T18:34:54Z</dcterms:modified>
  <dc:identifier>DAGnEXdAkag</dc:identifier>
</cp:coreProperties>
</file>